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5CC0E-1C28-493E-BE76-0677C2AFD91B}" v="624" dt="2022-09-02T03:31:00.591"/>
    <p1510:client id="{BFC7F51D-A447-496B-8A9E-04CC130E9216}" v="1389" dt="2022-09-01T01:54:15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4DAA8-F917-4FE0-97A0-F7B2231885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FED85D-07E4-457F-9777-449E6B4E86A3}">
      <dgm:prSet/>
      <dgm:spPr/>
      <dgm:t>
        <a:bodyPr/>
        <a:lstStyle/>
        <a:p>
          <a:r>
            <a:rPr lang="en-US"/>
            <a:t>-CSV file regarding weather condition of Austin/ Texas</a:t>
          </a:r>
        </a:p>
      </dgm:t>
    </dgm:pt>
    <dgm:pt modelId="{C5C7F796-11CF-4260-A3B0-E2892CA9CDD3}" type="parTrans" cxnId="{C5995E21-1000-47AA-8DF6-893ED0DB31F6}">
      <dgm:prSet/>
      <dgm:spPr/>
      <dgm:t>
        <a:bodyPr/>
        <a:lstStyle/>
        <a:p>
          <a:endParaRPr lang="en-US"/>
        </a:p>
      </dgm:t>
    </dgm:pt>
    <dgm:pt modelId="{C5782537-C816-460E-B244-20486C7B30E2}" type="sibTrans" cxnId="{C5995E21-1000-47AA-8DF6-893ED0DB31F6}">
      <dgm:prSet/>
      <dgm:spPr/>
      <dgm:t>
        <a:bodyPr/>
        <a:lstStyle/>
        <a:p>
          <a:endParaRPr lang="en-US"/>
        </a:p>
      </dgm:t>
    </dgm:pt>
    <dgm:pt modelId="{A2D6DDC5-4300-416A-8949-3807D1A361D0}">
      <dgm:prSet/>
      <dgm:spPr/>
      <dgm:t>
        <a:bodyPr/>
        <a:lstStyle/>
        <a:p>
          <a:r>
            <a:rPr lang="en-US"/>
            <a:t>-Creating data frame</a:t>
          </a:r>
        </a:p>
      </dgm:t>
    </dgm:pt>
    <dgm:pt modelId="{8D194BAD-ED6F-4F23-AB44-400AA497C0E9}" type="parTrans" cxnId="{B2D94F37-8F2E-47FF-8650-197113C1D446}">
      <dgm:prSet/>
      <dgm:spPr/>
      <dgm:t>
        <a:bodyPr/>
        <a:lstStyle/>
        <a:p>
          <a:endParaRPr lang="en-US"/>
        </a:p>
      </dgm:t>
    </dgm:pt>
    <dgm:pt modelId="{E282F074-D309-435B-A7DD-C3F8A6A9ED49}" type="sibTrans" cxnId="{B2D94F37-8F2E-47FF-8650-197113C1D446}">
      <dgm:prSet/>
      <dgm:spPr/>
      <dgm:t>
        <a:bodyPr/>
        <a:lstStyle/>
        <a:p>
          <a:endParaRPr lang="en-US"/>
        </a:p>
      </dgm:t>
    </dgm:pt>
    <dgm:pt modelId="{9E18040A-5481-485C-ACDA-7F06427E808E}">
      <dgm:prSet/>
      <dgm:spPr/>
      <dgm:t>
        <a:bodyPr/>
        <a:lstStyle/>
        <a:p>
          <a:r>
            <a:rPr lang="en-US"/>
            <a:t>-Data Cleaning</a:t>
          </a:r>
        </a:p>
      </dgm:t>
    </dgm:pt>
    <dgm:pt modelId="{74C7483C-4632-4830-94F6-FA22F919AFEA}" type="parTrans" cxnId="{7123983E-5AFC-42E6-B8C6-E9AD36F045AE}">
      <dgm:prSet/>
      <dgm:spPr/>
      <dgm:t>
        <a:bodyPr/>
        <a:lstStyle/>
        <a:p>
          <a:endParaRPr lang="en-US"/>
        </a:p>
      </dgm:t>
    </dgm:pt>
    <dgm:pt modelId="{7386E23E-E061-44AC-9772-2EF8B4ECC24D}" type="sibTrans" cxnId="{7123983E-5AFC-42E6-B8C6-E9AD36F045AE}">
      <dgm:prSet/>
      <dgm:spPr/>
      <dgm:t>
        <a:bodyPr/>
        <a:lstStyle/>
        <a:p>
          <a:endParaRPr lang="en-US"/>
        </a:p>
      </dgm:t>
    </dgm:pt>
    <dgm:pt modelId="{F9669AD4-A924-439E-822C-CEAA14FD68FC}">
      <dgm:prSet/>
      <dgm:spPr/>
      <dgm:t>
        <a:bodyPr/>
        <a:lstStyle/>
        <a:p>
          <a:r>
            <a:rPr lang="en-US"/>
            <a:t>-Visualization and analysis</a:t>
          </a:r>
        </a:p>
      </dgm:t>
    </dgm:pt>
    <dgm:pt modelId="{24940247-B8F0-48E7-B222-4CC5F89B0614}" type="parTrans" cxnId="{D26722CF-A268-4BE1-88D5-9D1F5F90C493}">
      <dgm:prSet/>
      <dgm:spPr/>
      <dgm:t>
        <a:bodyPr/>
        <a:lstStyle/>
        <a:p>
          <a:endParaRPr lang="en-US"/>
        </a:p>
      </dgm:t>
    </dgm:pt>
    <dgm:pt modelId="{87D1C5E6-83E8-421F-9B35-538B857DB505}" type="sibTrans" cxnId="{D26722CF-A268-4BE1-88D5-9D1F5F90C493}">
      <dgm:prSet/>
      <dgm:spPr/>
      <dgm:t>
        <a:bodyPr/>
        <a:lstStyle/>
        <a:p>
          <a:endParaRPr lang="en-US"/>
        </a:p>
      </dgm:t>
    </dgm:pt>
    <dgm:pt modelId="{5B281592-6628-4031-B83C-4E7759ED6FB0}">
      <dgm:prSet/>
      <dgm:spPr/>
      <dgm:t>
        <a:bodyPr/>
        <a:lstStyle/>
        <a:p>
          <a:r>
            <a:rPr lang="en-US"/>
            <a:t>-Modelling and performance evaluation based on Bayesian</a:t>
          </a:r>
          <a:br>
            <a:rPr lang="en-US"/>
          </a:br>
          <a:r>
            <a:rPr lang="en-US"/>
            <a:t>  Information Criterion (BIC)</a:t>
          </a:r>
        </a:p>
      </dgm:t>
    </dgm:pt>
    <dgm:pt modelId="{75F712CE-1F85-4824-93E9-E66B2F21054B}" type="parTrans" cxnId="{D3C52059-0FA3-44CE-A925-07D707D89CE9}">
      <dgm:prSet/>
      <dgm:spPr/>
      <dgm:t>
        <a:bodyPr/>
        <a:lstStyle/>
        <a:p>
          <a:endParaRPr lang="en-US"/>
        </a:p>
      </dgm:t>
    </dgm:pt>
    <dgm:pt modelId="{E049EE19-45F7-4B99-9E6C-30C829FC2A82}" type="sibTrans" cxnId="{D3C52059-0FA3-44CE-A925-07D707D89CE9}">
      <dgm:prSet/>
      <dgm:spPr/>
      <dgm:t>
        <a:bodyPr/>
        <a:lstStyle/>
        <a:p>
          <a:endParaRPr lang="en-US"/>
        </a:p>
      </dgm:t>
    </dgm:pt>
    <dgm:pt modelId="{68889872-DB40-4DED-9904-9E52976B230F}">
      <dgm:prSet/>
      <dgm:spPr/>
      <dgm:t>
        <a:bodyPr/>
        <a:lstStyle/>
        <a:p>
          <a:r>
            <a:rPr lang="en-US"/>
            <a:t>-Prediction</a:t>
          </a:r>
        </a:p>
      </dgm:t>
    </dgm:pt>
    <dgm:pt modelId="{9F57E9DB-6594-4520-AECB-C1A0A0F243D4}" type="parTrans" cxnId="{AE7EE7C5-B9E0-4998-9125-7CCD6DF0003D}">
      <dgm:prSet/>
      <dgm:spPr/>
      <dgm:t>
        <a:bodyPr/>
        <a:lstStyle/>
        <a:p>
          <a:endParaRPr lang="en-US"/>
        </a:p>
      </dgm:t>
    </dgm:pt>
    <dgm:pt modelId="{6537613D-4062-481A-A7D2-B9871054328F}" type="sibTrans" cxnId="{AE7EE7C5-B9E0-4998-9125-7CCD6DF0003D}">
      <dgm:prSet/>
      <dgm:spPr/>
      <dgm:t>
        <a:bodyPr/>
        <a:lstStyle/>
        <a:p>
          <a:endParaRPr lang="en-US"/>
        </a:p>
      </dgm:t>
    </dgm:pt>
    <dgm:pt modelId="{6EC7C2AD-3F2B-48B6-ABD1-3400DD04E4B4}" type="pres">
      <dgm:prSet presAssocID="{1564DAA8-F917-4FE0-97A0-F7B223188551}" presName="linear" presStyleCnt="0">
        <dgm:presLayoutVars>
          <dgm:animLvl val="lvl"/>
          <dgm:resizeHandles val="exact"/>
        </dgm:presLayoutVars>
      </dgm:prSet>
      <dgm:spPr/>
    </dgm:pt>
    <dgm:pt modelId="{18520805-1CBB-47AF-869B-B4BE94B88F6B}" type="pres">
      <dgm:prSet presAssocID="{B8FED85D-07E4-457F-9777-449E6B4E86A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54357A5-0B5C-4E82-90BE-5F6B996F1804}" type="pres">
      <dgm:prSet presAssocID="{C5782537-C816-460E-B244-20486C7B30E2}" presName="spacer" presStyleCnt="0"/>
      <dgm:spPr/>
    </dgm:pt>
    <dgm:pt modelId="{2AAC2901-39F0-40C6-93B7-B9A10C4992FA}" type="pres">
      <dgm:prSet presAssocID="{A2D6DDC5-4300-416A-8949-3807D1A361D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31B3A13-1940-47AA-9481-2AB75F7538F4}" type="pres">
      <dgm:prSet presAssocID="{E282F074-D309-435B-A7DD-C3F8A6A9ED49}" presName="spacer" presStyleCnt="0"/>
      <dgm:spPr/>
    </dgm:pt>
    <dgm:pt modelId="{6C7A1E29-256C-4343-9198-B2D207E8938C}" type="pres">
      <dgm:prSet presAssocID="{9E18040A-5481-485C-ACDA-7F06427E808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458EA52-46EF-41AE-8E0C-B165F9DA3C34}" type="pres">
      <dgm:prSet presAssocID="{7386E23E-E061-44AC-9772-2EF8B4ECC24D}" presName="spacer" presStyleCnt="0"/>
      <dgm:spPr/>
    </dgm:pt>
    <dgm:pt modelId="{28B20E75-CC61-49BD-B0EA-B07F46707408}" type="pres">
      <dgm:prSet presAssocID="{F9669AD4-A924-439E-822C-CEAA14FD68F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DA0E994-854D-4C7E-B35B-1C617B73F305}" type="pres">
      <dgm:prSet presAssocID="{87D1C5E6-83E8-421F-9B35-538B857DB505}" presName="spacer" presStyleCnt="0"/>
      <dgm:spPr/>
    </dgm:pt>
    <dgm:pt modelId="{8BF44031-17AF-4588-89F5-3CEA00B0068A}" type="pres">
      <dgm:prSet presAssocID="{5B281592-6628-4031-B83C-4E7759ED6FB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1553193-246B-432F-BA28-9207F2F59723}" type="pres">
      <dgm:prSet presAssocID="{E049EE19-45F7-4B99-9E6C-30C829FC2A82}" presName="spacer" presStyleCnt="0"/>
      <dgm:spPr/>
    </dgm:pt>
    <dgm:pt modelId="{212A4B47-8497-4FFC-8A1A-B08D6B2831FB}" type="pres">
      <dgm:prSet presAssocID="{68889872-DB40-4DED-9904-9E52976B230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B13C210-231B-4479-A973-0BC6D4D925FB}" type="presOf" srcId="{5B281592-6628-4031-B83C-4E7759ED6FB0}" destId="{8BF44031-17AF-4588-89F5-3CEA00B0068A}" srcOrd="0" destOrd="0" presId="urn:microsoft.com/office/officeart/2005/8/layout/vList2"/>
    <dgm:cxn modelId="{C5995E21-1000-47AA-8DF6-893ED0DB31F6}" srcId="{1564DAA8-F917-4FE0-97A0-F7B223188551}" destId="{B8FED85D-07E4-457F-9777-449E6B4E86A3}" srcOrd="0" destOrd="0" parTransId="{C5C7F796-11CF-4260-A3B0-E2892CA9CDD3}" sibTransId="{C5782537-C816-460E-B244-20486C7B30E2}"/>
    <dgm:cxn modelId="{B2D94F37-8F2E-47FF-8650-197113C1D446}" srcId="{1564DAA8-F917-4FE0-97A0-F7B223188551}" destId="{A2D6DDC5-4300-416A-8949-3807D1A361D0}" srcOrd="1" destOrd="0" parTransId="{8D194BAD-ED6F-4F23-AB44-400AA497C0E9}" sibTransId="{E282F074-D309-435B-A7DD-C3F8A6A9ED49}"/>
    <dgm:cxn modelId="{7123983E-5AFC-42E6-B8C6-E9AD36F045AE}" srcId="{1564DAA8-F917-4FE0-97A0-F7B223188551}" destId="{9E18040A-5481-485C-ACDA-7F06427E808E}" srcOrd="2" destOrd="0" parTransId="{74C7483C-4632-4830-94F6-FA22F919AFEA}" sibTransId="{7386E23E-E061-44AC-9772-2EF8B4ECC24D}"/>
    <dgm:cxn modelId="{D285BF5C-E2C5-491F-AFEF-6A7893FECF5C}" type="presOf" srcId="{A2D6DDC5-4300-416A-8949-3807D1A361D0}" destId="{2AAC2901-39F0-40C6-93B7-B9A10C4992FA}" srcOrd="0" destOrd="0" presId="urn:microsoft.com/office/officeart/2005/8/layout/vList2"/>
    <dgm:cxn modelId="{1511D760-63B7-4EC6-9A16-8492D211CED8}" type="presOf" srcId="{1564DAA8-F917-4FE0-97A0-F7B223188551}" destId="{6EC7C2AD-3F2B-48B6-ABD1-3400DD04E4B4}" srcOrd="0" destOrd="0" presId="urn:microsoft.com/office/officeart/2005/8/layout/vList2"/>
    <dgm:cxn modelId="{0EAA6264-2E93-4C86-97DA-EBC3F93ADD72}" type="presOf" srcId="{F9669AD4-A924-439E-822C-CEAA14FD68FC}" destId="{28B20E75-CC61-49BD-B0EA-B07F46707408}" srcOrd="0" destOrd="0" presId="urn:microsoft.com/office/officeart/2005/8/layout/vList2"/>
    <dgm:cxn modelId="{D3C52059-0FA3-44CE-A925-07D707D89CE9}" srcId="{1564DAA8-F917-4FE0-97A0-F7B223188551}" destId="{5B281592-6628-4031-B83C-4E7759ED6FB0}" srcOrd="4" destOrd="0" parTransId="{75F712CE-1F85-4824-93E9-E66B2F21054B}" sibTransId="{E049EE19-45F7-4B99-9E6C-30C829FC2A82}"/>
    <dgm:cxn modelId="{B3A7EA96-28C2-4D33-9D02-9D8926C7422A}" type="presOf" srcId="{68889872-DB40-4DED-9904-9E52976B230F}" destId="{212A4B47-8497-4FFC-8A1A-B08D6B2831FB}" srcOrd="0" destOrd="0" presId="urn:microsoft.com/office/officeart/2005/8/layout/vList2"/>
    <dgm:cxn modelId="{B27E01A2-E01C-4540-85F8-787A49F66211}" type="presOf" srcId="{9E18040A-5481-485C-ACDA-7F06427E808E}" destId="{6C7A1E29-256C-4343-9198-B2D207E8938C}" srcOrd="0" destOrd="0" presId="urn:microsoft.com/office/officeart/2005/8/layout/vList2"/>
    <dgm:cxn modelId="{AE7EE7C5-B9E0-4998-9125-7CCD6DF0003D}" srcId="{1564DAA8-F917-4FE0-97A0-F7B223188551}" destId="{68889872-DB40-4DED-9904-9E52976B230F}" srcOrd="5" destOrd="0" parTransId="{9F57E9DB-6594-4520-AECB-C1A0A0F243D4}" sibTransId="{6537613D-4062-481A-A7D2-B9871054328F}"/>
    <dgm:cxn modelId="{D26722CF-A268-4BE1-88D5-9D1F5F90C493}" srcId="{1564DAA8-F917-4FE0-97A0-F7B223188551}" destId="{F9669AD4-A924-439E-822C-CEAA14FD68FC}" srcOrd="3" destOrd="0" parTransId="{24940247-B8F0-48E7-B222-4CC5F89B0614}" sibTransId="{87D1C5E6-83E8-421F-9B35-538B857DB505}"/>
    <dgm:cxn modelId="{0D2676FB-8D3E-4410-8421-3C18E2C4914E}" type="presOf" srcId="{B8FED85D-07E4-457F-9777-449E6B4E86A3}" destId="{18520805-1CBB-47AF-869B-B4BE94B88F6B}" srcOrd="0" destOrd="0" presId="urn:microsoft.com/office/officeart/2005/8/layout/vList2"/>
    <dgm:cxn modelId="{903BE22B-D57E-460E-8532-ED5816541763}" type="presParOf" srcId="{6EC7C2AD-3F2B-48B6-ABD1-3400DD04E4B4}" destId="{18520805-1CBB-47AF-869B-B4BE94B88F6B}" srcOrd="0" destOrd="0" presId="urn:microsoft.com/office/officeart/2005/8/layout/vList2"/>
    <dgm:cxn modelId="{6F7DD75C-A7A9-4AD0-8690-FED8701162C5}" type="presParOf" srcId="{6EC7C2AD-3F2B-48B6-ABD1-3400DD04E4B4}" destId="{C54357A5-0B5C-4E82-90BE-5F6B996F1804}" srcOrd="1" destOrd="0" presId="urn:microsoft.com/office/officeart/2005/8/layout/vList2"/>
    <dgm:cxn modelId="{A5A6C0EB-5328-48F2-93A9-4A79C3ED86C3}" type="presParOf" srcId="{6EC7C2AD-3F2B-48B6-ABD1-3400DD04E4B4}" destId="{2AAC2901-39F0-40C6-93B7-B9A10C4992FA}" srcOrd="2" destOrd="0" presId="urn:microsoft.com/office/officeart/2005/8/layout/vList2"/>
    <dgm:cxn modelId="{9B7CBAA3-D9BD-4153-976C-DDD3A58C0684}" type="presParOf" srcId="{6EC7C2AD-3F2B-48B6-ABD1-3400DD04E4B4}" destId="{231B3A13-1940-47AA-9481-2AB75F7538F4}" srcOrd="3" destOrd="0" presId="urn:microsoft.com/office/officeart/2005/8/layout/vList2"/>
    <dgm:cxn modelId="{FB533852-61A7-4DD7-9FE4-34B28FEE7A32}" type="presParOf" srcId="{6EC7C2AD-3F2B-48B6-ABD1-3400DD04E4B4}" destId="{6C7A1E29-256C-4343-9198-B2D207E8938C}" srcOrd="4" destOrd="0" presId="urn:microsoft.com/office/officeart/2005/8/layout/vList2"/>
    <dgm:cxn modelId="{B5C10499-D037-41EB-B52C-432E2B854ABF}" type="presParOf" srcId="{6EC7C2AD-3F2B-48B6-ABD1-3400DD04E4B4}" destId="{B458EA52-46EF-41AE-8E0C-B165F9DA3C34}" srcOrd="5" destOrd="0" presId="urn:microsoft.com/office/officeart/2005/8/layout/vList2"/>
    <dgm:cxn modelId="{6F05D547-1FB3-4D66-9684-3FFD66D9A65D}" type="presParOf" srcId="{6EC7C2AD-3F2B-48B6-ABD1-3400DD04E4B4}" destId="{28B20E75-CC61-49BD-B0EA-B07F46707408}" srcOrd="6" destOrd="0" presId="urn:microsoft.com/office/officeart/2005/8/layout/vList2"/>
    <dgm:cxn modelId="{ECB44FBB-441D-48B9-9DAD-0781E672ED7F}" type="presParOf" srcId="{6EC7C2AD-3F2B-48B6-ABD1-3400DD04E4B4}" destId="{FDA0E994-854D-4C7E-B35B-1C617B73F305}" srcOrd="7" destOrd="0" presId="urn:microsoft.com/office/officeart/2005/8/layout/vList2"/>
    <dgm:cxn modelId="{DDCA50CC-7B54-4C01-9AFC-5CC7E28D9E7C}" type="presParOf" srcId="{6EC7C2AD-3F2B-48B6-ABD1-3400DD04E4B4}" destId="{8BF44031-17AF-4588-89F5-3CEA00B0068A}" srcOrd="8" destOrd="0" presId="urn:microsoft.com/office/officeart/2005/8/layout/vList2"/>
    <dgm:cxn modelId="{4AA7A67C-08B6-41E6-B18C-CE125B3AF686}" type="presParOf" srcId="{6EC7C2AD-3F2B-48B6-ABD1-3400DD04E4B4}" destId="{E1553193-246B-432F-BA28-9207F2F59723}" srcOrd="9" destOrd="0" presId="urn:microsoft.com/office/officeart/2005/8/layout/vList2"/>
    <dgm:cxn modelId="{24882B45-FA5F-490D-BF78-126C1372889D}" type="presParOf" srcId="{6EC7C2AD-3F2B-48B6-ABD1-3400DD04E4B4}" destId="{212A4B47-8497-4FFC-8A1A-B08D6B2831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FC47FC-5565-480B-9F6F-6C85B09D8AE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E100A58-C40B-4434-9BC6-A99A21D72FA1}">
      <dgm:prSet/>
      <dgm:spPr/>
      <dgm:t>
        <a:bodyPr/>
        <a:lstStyle/>
        <a:p>
          <a:r>
            <a:rPr lang="en-US" dirty="0"/>
            <a:t>Model=ARMA(0,q) --&gt;  MA model</a:t>
          </a:r>
        </a:p>
      </dgm:t>
    </dgm:pt>
    <dgm:pt modelId="{14012C1F-2888-4BA7-BF91-5219E779FEBF}" type="parTrans" cxnId="{555A23D7-9488-4100-B095-F665C9ACD592}">
      <dgm:prSet/>
      <dgm:spPr/>
      <dgm:t>
        <a:bodyPr/>
        <a:lstStyle/>
        <a:p>
          <a:endParaRPr lang="en-US"/>
        </a:p>
      </dgm:t>
    </dgm:pt>
    <dgm:pt modelId="{FEB563E9-11AD-4196-9F24-CF5D5C8BBD56}" type="sibTrans" cxnId="{555A23D7-9488-4100-B095-F665C9ACD592}">
      <dgm:prSet/>
      <dgm:spPr/>
      <dgm:t>
        <a:bodyPr/>
        <a:lstStyle/>
        <a:p>
          <a:endParaRPr lang="en-US"/>
        </a:p>
      </dgm:t>
    </dgm:pt>
    <dgm:pt modelId="{1FA09007-C39B-42FE-A00C-053B5E9A65A8}">
      <dgm:prSet/>
      <dgm:spPr/>
      <dgm:t>
        <a:bodyPr/>
        <a:lstStyle/>
        <a:p>
          <a:pPr rtl="0"/>
          <a:r>
            <a:rPr lang="en-US" dirty="0"/>
            <a:t>According to the performance evaluation, q&gt;1 the function has divergence. So we have to get the results with q=1.</a:t>
          </a:r>
        </a:p>
      </dgm:t>
    </dgm:pt>
    <dgm:pt modelId="{92B26C18-28A4-41E3-A186-27A93179E54F}" type="parTrans" cxnId="{4F542F17-C1D0-4751-8504-2AE1152691BC}">
      <dgm:prSet/>
      <dgm:spPr/>
      <dgm:t>
        <a:bodyPr/>
        <a:lstStyle/>
        <a:p>
          <a:endParaRPr lang="en-US"/>
        </a:p>
      </dgm:t>
    </dgm:pt>
    <dgm:pt modelId="{EA68A759-F6A2-436E-99C2-DDBA5CCECFE1}" type="sibTrans" cxnId="{4F542F17-C1D0-4751-8504-2AE1152691BC}">
      <dgm:prSet/>
      <dgm:spPr/>
      <dgm:t>
        <a:bodyPr/>
        <a:lstStyle/>
        <a:p>
          <a:endParaRPr lang="en-US"/>
        </a:p>
      </dgm:t>
    </dgm:pt>
    <dgm:pt modelId="{D4C9C6C2-A723-4216-A41B-9FF706D7F777}" type="pres">
      <dgm:prSet presAssocID="{5AFC47FC-5565-480B-9F6F-6C85B09D8AE8}" presName="linear" presStyleCnt="0">
        <dgm:presLayoutVars>
          <dgm:animLvl val="lvl"/>
          <dgm:resizeHandles val="exact"/>
        </dgm:presLayoutVars>
      </dgm:prSet>
      <dgm:spPr/>
    </dgm:pt>
    <dgm:pt modelId="{A91AE2CA-169C-43C5-B1BD-05C8C7BFDD9E}" type="pres">
      <dgm:prSet presAssocID="{9E100A58-C40B-4434-9BC6-A99A21D72FA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8FC82C2-91C1-4C93-8790-4535D329BA4A}" type="pres">
      <dgm:prSet presAssocID="{FEB563E9-11AD-4196-9F24-CF5D5C8BBD56}" presName="spacer" presStyleCnt="0"/>
      <dgm:spPr/>
    </dgm:pt>
    <dgm:pt modelId="{0051094F-4F70-4380-A66A-253335781110}" type="pres">
      <dgm:prSet presAssocID="{1FA09007-C39B-42FE-A00C-053B5E9A65A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F542F17-C1D0-4751-8504-2AE1152691BC}" srcId="{5AFC47FC-5565-480B-9F6F-6C85B09D8AE8}" destId="{1FA09007-C39B-42FE-A00C-053B5E9A65A8}" srcOrd="1" destOrd="0" parTransId="{92B26C18-28A4-41E3-A186-27A93179E54F}" sibTransId="{EA68A759-F6A2-436E-99C2-DDBA5CCECFE1}"/>
    <dgm:cxn modelId="{F2957D58-0FC2-4338-986F-B3969CE4174F}" type="presOf" srcId="{9E100A58-C40B-4434-9BC6-A99A21D72FA1}" destId="{A91AE2CA-169C-43C5-B1BD-05C8C7BFDD9E}" srcOrd="0" destOrd="0" presId="urn:microsoft.com/office/officeart/2005/8/layout/vList2"/>
    <dgm:cxn modelId="{DF67FD7C-3559-49F3-8C3B-DF89D9DBA96A}" type="presOf" srcId="{1FA09007-C39B-42FE-A00C-053B5E9A65A8}" destId="{0051094F-4F70-4380-A66A-253335781110}" srcOrd="0" destOrd="0" presId="urn:microsoft.com/office/officeart/2005/8/layout/vList2"/>
    <dgm:cxn modelId="{54D450AE-581F-4C3A-A222-6D96163C2D79}" type="presOf" srcId="{5AFC47FC-5565-480B-9F6F-6C85B09D8AE8}" destId="{D4C9C6C2-A723-4216-A41B-9FF706D7F777}" srcOrd="0" destOrd="0" presId="urn:microsoft.com/office/officeart/2005/8/layout/vList2"/>
    <dgm:cxn modelId="{555A23D7-9488-4100-B095-F665C9ACD592}" srcId="{5AFC47FC-5565-480B-9F6F-6C85B09D8AE8}" destId="{9E100A58-C40B-4434-9BC6-A99A21D72FA1}" srcOrd="0" destOrd="0" parTransId="{14012C1F-2888-4BA7-BF91-5219E779FEBF}" sibTransId="{FEB563E9-11AD-4196-9F24-CF5D5C8BBD56}"/>
    <dgm:cxn modelId="{4F4CBD00-2D3A-478A-BDE7-B1EFB64ACAF1}" type="presParOf" srcId="{D4C9C6C2-A723-4216-A41B-9FF706D7F777}" destId="{A91AE2CA-169C-43C5-B1BD-05C8C7BFDD9E}" srcOrd="0" destOrd="0" presId="urn:microsoft.com/office/officeart/2005/8/layout/vList2"/>
    <dgm:cxn modelId="{36CDEC8B-E13E-4DCB-9268-A5D59395AFA7}" type="presParOf" srcId="{D4C9C6C2-A723-4216-A41B-9FF706D7F777}" destId="{48FC82C2-91C1-4C93-8790-4535D329BA4A}" srcOrd="1" destOrd="0" presId="urn:microsoft.com/office/officeart/2005/8/layout/vList2"/>
    <dgm:cxn modelId="{3C1A1C61-DACF-4F53-AE9E-4C0FF437BEAB}" type="presParOf" srcId="{D4C9C6C2-A723-4216-A41B-9FF706D7F777}" destId="{0051094F-4F70-4380-A66A-25333578111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A0FE5E-C705-46D9-B353-0470CAAD964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28F09BB-3094-4C2F-9E49-578B863671BA}">
      <dgm:prSet/>
      <dgm:spPr/>
      <dgm:t>
        <a:bodyPr/>
        <a:lstStyle/>
        <a:p>
          <a:r>
            <a:rPr lang="en-US"/>
            <a:t>Model=ARMA(p,q) --&gt;  ARMA model</a:t>
          </a:r>
        </a:p>
      </dgm:t>
    </dgm:pt>
    <dgm:pt modelId="{B5688439-4EE6-4166-85DA-8F6CE78E9DF6}" type="parTrans" cxnId="{319AF98C-9CBE-4A9F-B43C-26B4FFAA13B2}">
      <dgm:prSet/>
      <dgm:spPr/>
      <dgm:t>
        <a:bodyPr/>
        <a:lstStyle/>
        <a:p>
          <a:endParaRPr lang="en-US"/>
        </a:p>
      </dgm:t>
    </dgm:pt>
    <dgm:pt modelId="{B3F8BF7E-7DF9-41AE-814F-0C2D9A2C3DE1}" type="sibTrans" cxnId="{319AF98C-9CBE-4A9F-B43C-26B4FFAA13B2}">
      <dgm:prSet/>
      <dgm:spPr/>
      <dgm:t>
        <a:bodyPr/>
        <a:lstStyle/>
        <a:p>
          <a:endParaRPr lang="en-US"/>
        </a:p>
      </dgm:t>
    </dgm:pt>
    <dgm:pt modelId="{1311939A-4E25-439E-8CB8-5A6250221EC6}">
      <dgm:prSet/>
      <dgm:spPr/>
      <dgm:t>
        <a:bodyPr/>
        <a:lstStyle/>
        <a:p>
          <a:r>
            <a:rPr lang="en-US"/>
            <a:t>P=2, q=3 : Temperature</a:t>
          </a:r>
        </a:p>
      </dgm:t>
    </dgm:pt>
    <dgm:pt modelId="{7B97D3AD-2031-4CAC-AEC8-04DE44AF4BED}" type="parTrans" cxnId="{F62845E4-D828-4F44-88E5-5ACDEDAE64A9}">
      <dgm:prSet/>
      <dgm:spPr/>
      <dgm:t>
        <a:bodyPr/>
        <a:lstStyle/>
        <a:p>
          <a:endParaRPr lang="en-US"/>
        </a:p>
      </dgm:t>
    </dgm:pt>
    <dgm:pt modelId="{7950C951-993D-4B32-BB93-B7F4BC796E30}" type="sibTrans" cxnId="{F62845E4-D828-4F44-88E5-5ACDEDAE64A9}">
      <dgm:prSet/>
      <dgm:spPr/>
      <dgm:t>
        <a:bodyPr/>
        <a:lstStyle/>
        <a:p>
          <a:endParaRPr lang="en-US"/>
        </a:p>
      </dgm:t>
    </dgm:pt>
    <dgm:pt modelId="{FA08F876-D5D9-48A2-92AE-126DE9984DB9}">
      <dgm:prSet/>
      <dgm:spPr/>
      <dgm:t>
        <a:bodyPr/>
        <a:lstStyle/>
        <a:p>
          <a:r>
            <a:rPr lang="en-US"/>
            <a:t>P=4, q=4 : Humidity</a:t>
          </a:r>
        </a:p>
      </dgm:t>
    </dgm:pt>
    <dgm:pt modelId="{D8F2126D-837D-4F58-A0B4-323EA723EC5D}" type="parTrans" cxnId="{9CD1AF06-7AB5-412D-9107-856BC819CF4B}">
      <dgm:prSet/>
      <dgm:spPr/>
      <dgm:t>
        <a:bodyPr/>
        <a:lstStyle/>
        <a:p>
          <a:endParaRPr lang="en-US"/>
        </a:p>
      </dgm:t>
    </dgm:pt>
    <dgm:pt modelId="{C1C6D27E-823B-4EAE-8294-89A86270BB9C}" type="sibTrans" cxnId="{9CD1AF06-7AB5-412D-9107-856BC819CF4B}">
      <dgm:prSet/>
      <dgm:spPr/>
      <dgm:t>
        <a:bodyPr/>
        <a:lstStyle/>
        <a:p>
          <a:endParaRPr lang="en-US"/>
        </a:p>
      </dgm:t>
    </dgm:pt>
    <dgm:pt modelId="{1BB24FF3-76D2-4490-B593-8689A6F01FBB}" type="pres">
      <dgm:prSet presAssocID="{15A0FE5E-C705-46D9-B353-0470CAAD964A}" presName="linear" presStyleCnt="0">
        <dgm:presLayoutVars>
          <dgm:animLvl val="lvl"/>
          <dgm:resizeHandles val="exact"/>
        </dgm:presLayoutVars>
      </dgm:prSet>
      <dgm:spPr/>
    </dgm:pt>
    <dgm:pt modelId="{43D1924D-DC0E-4F0B-9701-A0A74BFDEF8D}" type="pres">
      <dgm:prSet presAssocID="{C28F09BB-3094-4C2F-9E49-578B863671B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9259A7-EE72-4FAB-9D70-CD07A14CA7C0}" type="pres">
      <dgm:prSet presAssocID="{B3F8BF7E-7DF9-41AE-814F-0C2D9A2C3DE1}" presName="spacer" presStyleCnt="0"/>
      <dgm:spPr/>
    </dgm:pt>
    <dgm:pt modelId="{90654C7D-A7C3-48C4-BF0D-AB646C4A48EF}" type="pres">
      <dgm:prSet presAssocID="{1311939A-4E25-439E-8CB8-5A6250221E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390300B-B3CD-4C54-A7EA-0F88B433DDD6}" type="pres">
      <dgm:prSet presAssocID="{7950C951-993D-4B32-BB93-B7F4BC796E30}" presName="spacer" presStyleCnt="0"/>
      <dgm:spPr/>
    </dgm:pt>
    <dgm:pt modelId="{0AB281F5-4977-4C0C-9E2C-3F84EC23A21E}" type="pres">
      <dgm:prSet presAssocID="{FA08F876-D5D9-48A2-92AE-126DE9984D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CD1AF06-7AB5-412D-9107-856BC819CF4B}" srcId="{15A0FE5E-C705-46D9-B353-0470CAAD964A}" destId="{FA08F876-D5D9-48A2-92AE-126DE9984DB9}" srcOrd="2" destOrd="0" parTransId="{D8F2126D-837D-4F58-A0B4-323EA723EC5D}" sibTransId="{C1C6D27E-823B-4EAE-8294-89A86270BB9C}"/>
    <dgm:cxn modelId="{319AF98C-9CBE-4A9F-B43C-26B4FFAA13B2}" srcId="{15A0FE5E-C705-46D9-B353-0470CAAD964A}" destId="{C28F09BB-3094-4C2F-9E49-578B863671BA}" srcOrd="0" destOrd="0" parTransId="{B5688439-4EE6-4166-85DA-8F6CE78E9DF6}" sibTransId="{B3F8BF7E-7DF9-41AE-814F-0C2D9A2C3DE1}"/>
    <dgm:cxn modelId="{3FBC4FA7-F240-4832-A124-8CA2E78942FB}" type="presOf" srcId="{FA08F876-D5D9-48A2-92AE-126DE9984DB9}" destId="{0AB281F5-4977-4C0C-9E2C-3F84EC23A21E}" srcOrd="0" destOrd="0" presId="urn:microsoft.com/office/officeart/2005/8/layout/vList2"/>
    <dgm:cxn modelId="{88A7BCB9-D17B-4316-9819-9BE7BD699BAE}" type="presOf" srcId="{C28F09BB-3094-4C2F-9E49-578B863671BA}" destId="{43D1924D-DC0E-4F0B-9701-A0A74BFDEF8D}" srcOrd="0" destOrd="0" presId="urn:microsoft.com/office/officeart/2005/8/layout/vList2"/>
    <dgm:cxn modelId="{79F637CD-5736-4D6F-8199-8D359D3BCE52}" type="presOf" srcId="{1311939A-4E25-439E-8CB8-5A6250221EC6}" destId="{90654C7D-A7C3-48C4-BF0D-AB646C4A48EF}" srcOrd="0" destOrd="0" presId="urn:microsoft.com/office/officeart/2005/8/layout/vList2"/>
    <dgm:cxn modelId="{F62845E4-D828-4F44-88E5-5ACDEDAE64A9}" srcId="{15A0FE5E-C705-46D9-B353-0470CAAD964A}" destId="{1311939A-4E25-439E-8CB8-5A6250221EC6}" srcOrd="1" destOrd="0" parTransId="{7B97D3AD-2031-4CAC-AEC8-04DE44AF4BED}" sibTransId="{7950C951-993D-4B32-BB93-B7F4BC796E30}"/>
    <dgm:cxn modelId="{BBB540E6-6935-4E36-9CEF-1A883B5F02A2}" type="presOf" srcId="{15A0FE5E-C705-46D9-B353-0470CAAD964A}" destId="{1BB24FF3-76D2-4490-B593-8689A6F01FBB}" srcOrd="0" destOrd="0" presId="urn:microsoft.com/office/officeart/2005/8/layout/vList2"/>
    <dgm:cxn modelId="{6A61A5A7-A9E5-4816-9A60-860EDACD7F87}" type="presParOf" srcId="{1BB24FF3-76D2-4490-B593-8689A6F01FBB}" destId="{43D1924D-DC0E-4F0B-9701-A0A74BFDEF8D}" srcOrd="0" destOrd="0" presId="urn:microsoft.com/office/officeart/2005/8/layout/vList2"/>
    <dgm:cxn modelId="{836C1946-F0B4-4E8A-90AE-D5496BB74DE1}" type="presParOf" srcId="{1BB24FF3-76D2-4490-B593-8689A6F01FBB}" destId="{A09259A7-EE72-4FAB-9D70-CD07A14CA7C0}" srcOrd="1" destOrd="0" presId="urn:microsoft.com/office/officeart/2005/8/layout/vList2"/>
    <dgm:cxn modelId="{A4F4F857-E777-482E-B29F-36CBE2C87248}" type="presParOf" srcId="{1BB24FF3-76D2-4490-B593-8689A6F01FBB}" destId="{90654C7D-A7C3-48C4-BF0D-AB646C4A48EF}" srcOrd="2" destOrd="0" presId="urn:microsoft.com/office/officeart/2005/8/layout/vList2"/>
    <dgm:cxn modelId="{5ECF7047-5785-4B7C-A48D-603636A07DB9}" type="presParOf" srcId="{1BB24FF3-76D2-4490-B593-8689A6F01FBB}" destId="{B390300B-B3CD-4C54-A7EA-0F88B433DDD6}" srcOrd="3" destOrd="0" presId="urn:microsoft.com/office/officeart/2005/8/layout/vList2"/>
    <dgm:cxn modelId="{BA843E7D-9D32-4A73-BA56-A22A9150F150}" type="presParOf" srcId="{1BB24FF3-76D2-4490-B593-8689A6F01FBB}" destId="{0AB281F5-4977-4C0C-9E2C-3F84EC23A2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20805-1CBB-47AF-869B-B4BE94B88F6B}">
      <dsp:nvSpPr>
        <dsp:cNvPr id="0" name=""/>
        <dsp:cNvSpPr/>
      </dsp:nvSpPr>
      <dsp:spPr>
        <a:xfrm>
          <a:off x="0" y="48608"/>
          <a:ext cx="10905066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-CSV file regarding weather condition of Austin/ Texas</a:t>
          </a:r>
        </a:p>
      </dsp:txBody>
      <dsp:txXfrm>
        <a:off x="32967" y="81575"/>
        <a:ext cx="10839132" cy="609393"/>
      </dsp:txXfrm>
    </dsp:sp>
    <dsp:sp modelId="{2AAC2901-39F0-40C6-93B7-B9A10C4992FA}">
      <dsp:nvSpPr>
        <dsp:cNvPr id="0" name=""/>
        <dsp:cNvSpPr/>
      </dsp:nvSpPr>
      <dsp:spPr>
        <a:xfrm>
          <a:off x="0" y="772895"/>
          <a:ext cx="10905066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-Creating data frame</a:t>
          </a:r>
        </a:p>
      </dsp:txBody>
      <dsp:txXfrm>
        <a:off x="32967" y="805862"/>
        <a:ext cx="10839132" cy="609393"/>
      </dsp:txXfrm>
    </dsp:sp>
    <dsp:sp modelId="{6C7A1E29-256C-4343-9198-B2D207E8938C}">
      <dsp:nvSpPr>
        <dsp:cNvPr id="0" name=""/>
        <dsp:cNvSpPr/>
      </dsp:nvSpPr>
      <dsp:spPr>
        <a:xfrm>
          <a:off x="0" y="1497183"/>
          <a:ext cx="10905066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-Data Cleaning</a:t>
          </a:r>
        </a:p>
      </dsp:txBody>
      <dsp:txXfrm>
        <a:off x="32967" y="1530150"/>
        <a:ext cx="10839132" cy="609393"/>
      </dsp:txXfrm>
    </dsp:sp>
    <dsp:sp modelId="{28B20E75-CC61-49BD-B0EA-B07F46707408}">
      <dsp:nvSpPr>
        <dsp:cNvPr id="0" name=""/>
        <dsp:cNvSpPr/>
      </dsp:nvSpPr>
      <dsp:spPr>
        <a:xfrm>
          <a:off x="0" y="2221471"/>
          <a:ext cx="10905066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-Visualization and analysis</a:t>
          </a:r>
        </a:p>
      </dsp:txBody>
      <dsp:txXfrm>
        <a:off x="32967" y="2254438"/>
        <a:ext cx="10839132" cy="609393"/>
      </dsp:txXfrm>
    </dsp:sp>
    <dsp:sp modelId="{8BF44031-17AF-4588-89F5-3CEA00B0068A}">
      <dsp:nvSpPr>
        <dsp:cNvPr id="0" name=""/>
        <dsp:cNvSpPr/>
      </dsp:nvSpPr>
      <dsp:spPr>
        <a:xfrm>
          <a:off x="0" y="2945758"/>
          <a:ext cx="10905066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-Modelling and performance evaluation based on Bayesian</a:t>
          </a:r>
          <a:br>
            <a:rPr lang="en-US" sz="1700" kern="1200"/>
          </a:br>
          <a:r>
            <a:rPr lang="en-US" sz="1700" kern="1200"/>
            <a:t>  Information Criterion (BIC)</a:t>
          </a:r>
        </a:p>
      </dsp:txBody>
      <dsp:txXfrm>
        <a:off x="32967" y="2978725"/>
        <a:ext cx="10839132" cy="609393"/>
      </dsp:txXfrm>
    </dsp:sp>
    <dsp:sp modelId="{212A4B47-8497-4FFC-8A1A-B08D6B2831FB}">
      <dsp:nvSpPr>
        <dsp:cNvPr id="0" name=""/>
        <dsp:cNvSpPr/>
      </dsp:nvSpPr>
      <dsp:spPr>
        <a:xfrm>
          <a:off x="0" y="3670046"/>
          <a:ext cx="10905066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-Prediction</a:t>
          </a:r>
        </a:p>
      </dsp:txBody>
      <dsp:txXfrm>
        <a:off x="32967" y="3703013"/>
        <a:ext cx="10839132" cy="609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AE2CA-169C-43C5-B1BD-05C8C7BFDD9E}">
      <dsp:nvSpPr>
        <dsp:cNvPr id="0" name=""/>
        <dsp:cNvSpPr/>
      </dsp:nvSpPr>
      <dsp:spPr>
        <a:xfrm>
          <a:off x="0" y="149611"/>
          <a:ext cx="6263640" cy="25508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Model=ARMA(0,q) --&gt;  MA model</a:t>
          </a:r>
        </a:p>
      </dsp:txBody>
      <dsp:txXfrm>
        <a:off x="124524" y="274135"/>
        <a:ext cx="6014592" cy="2301844"/>
      </dsp:txXfrm>
    </dsp:sp>
    <dsp:sp modelId="{0051094F-4F70-4380-A66A-253335781110}">
      <dsp:nvSpPr>
        <dsp:cNvPr id="0" name=""/>
        <dsp:cNvSpPr/>
      </dsp:nvSpPr>
      <dsp:spPr>
        <a:xfrm>
          <a:off x="0" y="2804183"/>
          <a:ext cx="6263640" cy="255089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According to the performance evaluation, q&gt;1 the function has divergence. So we have to get the results with q=1.</a:t>
          </a:r>
        </a:p>
      </dsp:txBody>
      <dsp:txXfrm>
        <a:off x="124524" y="2928707"/>
        <a:ext cx="6014592" cy="2301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1924D-DC0E-4F0B-9701-A0A74BFDEF8D}">
      <dsp:nvSpPr>
        <dsp:cNvPr id="0" name=""/>
        <dsp:cNvSpPr/>
      </dsp:nvSpPr>
      <dsp:spPr>
        <a:xfrm>
          <a:off x="0" y="143"/>
          <a:ext cx="6263640" cy="175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Model=ARMA(p,q) --&gt;  ARMA model</a:t>
          </a:r>
        </a:p>
      </dsp:txBody>
      <dsp:txXfrm>
        <a:off x="85444" y="85587"/>
        <a:ext cx="6092752" cy="1579432"/>
      </dsp:txXfrm>
    </dsp:sp>
    <dsp:sp modelId="{90654C7D-A7C3-48C4-BF0D-AB646C4A48EF}">
      <dsp:nvSpPr>
        <dsp:cNvPr id="0" name=""/>
        <dsp:cNvSpPr/>
      </dsp:nvSpPr>
      <dsp:spPr>
        <a:xfrm>
          <a:off x="0" y="1877183"/>
          <a:ext cx="6263640" cy="1750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P=2, q=3 : Temperature</a:t>
          </a:r>
        </a:p>
      </dsp:txBody>
      <dsp:txXfrm>
        <a:off x="85444" y="1962627"/>
        <a:ext cx="6092752" cy="1579432"/>
      </dsp:txXfrm>
    </dsp:sp>
    <dsp:sp modelId="{0AB281F5-4977-4C0C-9E2C-3F84EC23A21E}">
      <dsp:nvSpPr>
        <dsp:cNvPr id="0" name=""/>
        <dsp:cNvSpPr/>
      </dsp:nvSpPr>
      <dsp:spPr>
        <a:xfrm>
          <a:off x="0" y="3754224"/>
          <a:ext cx="6263640" cy="175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P=4, q=4 : Humidity</a:t>
          </a:r>
        </a:p>
      </dsp:txBody>
      <dsp:txXfrm>
        <a:off x="85444" y="3839668"/>
        <a:ext cx="6092752" cy="1579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34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3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0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4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2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7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5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5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6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6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nature, sunlight, atmosphere, daytime, cumulus, blue ...">
            <a:extLst>
              <a:ext uri="{FF2B5EF4-FFF2-40B4-BE49-F238E27FC236}">
                <a16:creationId xmlns:a16="http://schemas.microsoft.com/office/drawing/2014/main" id="{7360712C-6F46-1A85-CE32-775ED4153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1" r="1" b="7723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>
                <a:solidFill>
                  <a:srgbClr val="080808"/>
                </a:solidFill>
              </a:rPr>
              <a:t>Prediction of average temperature and humidity of Austin/Texas weather based on time series analysis</a:t>
            </a:r>
            <a:endParaRPr lang="en-US" sz="280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A5588D5-7817-7BBA-F31D-35C5D5F4E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74" r="1" b="13586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EE40F9-B000-1821-4726-E8C5C2668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Graphs justification</a:t>
            </a:r>
            <a:endParaRPr lang="en-US" sz="36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569D4-B0A4-769A-9886-69151B090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The trends of maximum-minimum temperatures and maximum-minimum </a:t>
            </a:r>
            <a:r>
              <a:rPr lang="en-US" sz="2000" dirty="0" err="1">
                <a:ea typeface="Calibri"/>
                <a:cs typeface="Calibri"/>
              </a:rPr>
              <a:t>humidities</a:t>
            </a:r>
            <a:r>
              <a:rPr lang="en-US" sz="2000" dirty="0">
                <a:ea typeface="Calibri"/>
                <a:cs typeface="Calibri"/>
              </a:rPr>
              <a:t> are ascending although there are some outliers on the graphs </a:t>
            </a:r>
          </a:p>
          <a:p>
            <a:r>
              <a:rPr lang="en-US" sz="2000" dirty="0">
                <a:ea typeface="Calibri"/>
                <a:cs typeface="Calibri"/>
              </a:rPr>
              <a:t>The trend for average pressure and temperature is descending</a:t>
            </a:r>
          </a:p>
          <a:p>
            <a:r>
              <a:rPr lang="en-US" sz="2000" dirty="0">
                <a:ea typeface="Calibri"/>
                <a:cs typeface="Calibri"/>
              </a:rPr>
              <a:t>The most frequent weather status of Austin/Texas are:</a:t>
            </a:r>
            <a:br>
              <a:rPr lang="en-US" sz="2000" dirty="0">
                <a:ea typeface="Calibri"/>
                <a:cs typeface="Calibri"/>
              </a:rPr>
            </a:br>
            <a:r>
              <a:rPr lang="en-US" sz="2000" dirty="0">
                <a:ea typeface="Calibri"/>
                <a:cs typeface="Calibri"/>
              </a:rPr>
              <a:t>Mostly sunny, partly cloudy, rain and rain-thunderstorm</a:t>
            </a:r>
          </a:p>
          <a:p>
            <a:r>
              <a:rPr lang="en-US" sz="2000" dirty="0">
                <a:ea typeface="Calibri"/>
                <a:cs typeface="Calibri"/>
              </a:rPr>
              <a:t>The highest maximum temperature takes place at 2017-07-29 which is 107° F</a:t>
            </a:r>
          </a:p>
          <a:p>
            <a:r>
              <a:rPr lang="en-US" sz="2000" dirty="0">
                <a:ea typeface="Calibri"/>
                <a:cs typeface="Calibri"/>
              </a:rPr>
              <a:t>The lowest minimum temperature happens at 2017-01-07 that is 19° 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5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9CF9F0C-43B2-4395-14FE-537E319F3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3078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0BBCB-7F3F-ACFB-4A2A-71029B6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800" b="1" dirty="0">
                <a:ea typeface="Calibri Light"/>
                <a:cs typeface="Calibri Light"/>
              </a:rPr>
              <a:t>Machine Learning</a:t>
            </a:r>
            <a:endParaRPr lang="en-US" sz="38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4D8EB1-3C48-6432-AD7C-AAA6724A8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5035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Two types of modelling have been applied: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    -Forecasting by single feature </a:t>
            </a: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    -Prediction by multiple features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ea typeface="Calibri"/>
                <a:cs typeface="Calibri"/>
              </a:rPr>
              <a:t>Note: According to the KPSS method, both series are stationary, so it is possible to start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0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DBD4-1DAC-FCF0-D96F-6EEF84F3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"/>
            <a:ext cx="10515600" cy="1325563"/>
          </a:xfrm>
        </p:spPr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Smoothing the curves (Rolling):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E0568F2-464E-D6C0-A9C4-53FCF0A93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72594"/>
            <a:ext cx="10515600" cy="2949799"/>
          </a:xfr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FDD05A6-3969-2963-4800-D782A2B1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33" y="928341"/>
            <a:ext cx="10278532" cy="29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7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C2DFD-9620-41A0-27B3-8921BEFA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rgbClr val="FFFFFF"/>
                </a:solidFill>
                <a:ea typeface="Calibri Light"/>
                <a:cs typeface="Calibri Light"/>
              </a:rPr>
              <a:t>Models using single feature:</a:t>
            </a:r>
            <a:br>
              <a:rPr lang="en-US" sz="3100" dirty="0">
                <a:ea typeface="Calibri Light"/>
                <a:cs typeface="Calibri Light"/>
              </a:rPr>
            </a:br>
            <a:r>
              <a:rPr lang="en-US" sz="3100" b="1" dirty="0">
                <a:solidFill>
                  <a:srgbClr val="FFFFFF"/>
                </a:solidFill>
                <a:ea typeface="Calibri Light"/>
                <a:cs typeface="Calibri Light"/>
              </a:rPr>
              <a:t>Bayesian Information Criterion (BIC) is employed to observe the model performance</a:t>
            </a:r>
            <a:br>
              <a:rPr lang="en-US" sz="3100" b="1" dirty="0">
                <a:ea typeface="Calibri Light"/>
                <a:cs typeface="Calibri Light"/>
              </a:rPr>
            </a:br>
            <a:endParaRPr lang="en-US" sz="31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8A3CD-C225-8FAB-89FE-18153F341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AR (Auto Regressive):</a:t>
            </a: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  Model=ARMA(p,0) --&gt;  AR model</a:t>
            </a: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Based on BIC value, second order (p=2) for the function is valid for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</a:rPr>
              <a:t>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187509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7267562-CFD4-2A46-0BB2-38D69413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5177"/>
            <a:ext cx="10905066" cy="422571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81480-CB89-A722-FECE-C0A5BDA5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MA model </a:t>
            </a:r>
            <a:r>
              <a:rPr lang="en-US" sz="3600" dirty="0">
                <a:solidFill>
                  <a:schemeClr val="bg1"/>
                </a:solidFill>
                <a:cs typeface="Calibri Light"/>
              </a:rPr>
              <a:t>(Moving average):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89B0E4-8F6B-F456-A6A3-FCBBB0F59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13223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489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B72545-7E2D-71E9-0961-83DF6E2B1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19" y="1506982"/>
            <a:ext cx="10905066" cy="38440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71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C504-7FD9-67B0-4523-8AEA68DF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ARMA model: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5FD8F5-5B1B-AF6A-18FC-3FF981242C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97106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2711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83DBB27-6151-FE19-0DD9-5A406E52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97931"/>
            <a:ext cx="10905066" cy="406213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70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A6135-1C6E-FD74-9A90-D01628344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cs typeface="Calibri Light"/>
              </a:rPr>
              <a:t>ARIMA: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0BF4B-2A00-8190-7757-BC49A850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cs typeface="Calibri"/>
              </a:rPr>
              <a:t>Model=ARIMA(</a:t>
            </a:r>
            <a:r>
              <a:rPr lang="en-US" sz="4000" dirty="0" err="1">
                <a:cs typeface="Calibri"/>
              </a:rPr>
              <a:t>p,d,q</a:t>
            </a:r>
            <a:r>
              <a:rPr lang="en-US" sz="4000" dirty="0">
                <a:cs typeface="Calibri"/>
              </a:rPr>
              <a:t>)</a:t>
            </a:r>
          </a:p>
          <a:p>
            <a:pPr marL="0" indent="0">
              <a:buNone/>
            </a:pPr>
            <a:r>
              <a:rPr lang="en-US" sz="4000" dirty="0">
                <a:cs typeface="Calibri"/>
              </a:rPr>
              <a:t>   P=5, d=1, q=5 : Temperature</a:t>
            </a:r>
          </a:p>
          <a:p>
            <a:pPr marL="0" indent="0">
              <a:buNone/>
            </a:pPr>
            <a:r>
              <a:rPr lang="en-US" sz="4000" dirty="0">
                <a:cs typeface="Calibri"/>
              </a:rPr>
              <a:t>   P=6, d=1, q=7 : Humidity</a:t>
            </a:r>
          </a:p>
        </p:txBody>
      </p:sp>
    </p:spTree>
    <p:extLst>
      <p:ext uri="{BB962C8B-B14F-4D97-AF65-F5344CB8AC3E}">
        <p14:creationId xmlns:p14="http://schemas.microsoft.com/office/powerpoint/2010/main" val="75934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2C4D-C769-19B8-C48F-18E4D9E7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Calibri Light"/>
              </a:rPr>
              <a:t>Abstract</a:t>
            </a:r>
            <a:endParaRPr lang="en-US" sz="3600" b="1" dirty="0">
              <a:latin typeface="Times New Roman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AC4124D-9031-B051-E17B-B2F4A83985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366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82AF397-70FC-901C-E1E1-833EC924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" y="1431757"/>
            <a:ext cx="11599333" cy="42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9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1DAA6-E484-6D0E-09EB-0D24276A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Modelling with multiple features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6A9F-C218-7B7E-5ED3-FB958BC7D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err="1">
                <a:cs typeface="Calibri"/>
              </a:rPr>
              <a:t>LinearRegression</a:t>
            </a:r>
            <a:r>
              <a:rPr lang="en-US" sz="2400">
                <a:cs typeface="Calibri"/>
              </a:rPr>
              <a:t> function which utilize multiple features is applied for prediction.</a:t>
            </a:r>
          </a:p>
          <a:p>
            <a:r>
              <a:rPr lang="en-US" sz="2400">
                <a:cs typeface="Calibri"/>
              </a:rPr>
              <a:t>The dataset has categorical variables and they should be converted to dummy variables by </a:t>
            </a:r>
            <a:r>
              <a:rPr lang="en-US" sz="2400" err="1">
                <a:cs typeface="Calibri"/>
              </a:rPr>
              <a:t>get_dummy</a:t>
            </a:r>
            <a:r>
              <a:rPr lang="en-US" sz="2400">
                <a:cs typeface="Calibri"/>
              </a:rPr>
              <a:t> method. So there are 29 columns after getting dummy variables.</a:t>
            </a:r>
          </a:p>
          <a:p>
            <a:r>
              <a:rPr lang="en-US" sz="2400">
                <a:cs typeface="Calibri"/>
              </a:rPr>
              <a:t>Here is the function: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   model=</a:t>
            </a:r>
            <a:r>
              <a:rPr lang="en-US" sz="2400" err="1">
                <a:cs typeface="Calibri"/>
              </a:rPr>
              <a:t>LinearRegression</a:t>
            </a:r>
            <a:r>
              <a:rPr lang="en-US" sz="2400">
                <a:cs typeface="Calibri"/>
              </a:rPr>
              <a:t>()</a:t>
            </a:r>
          </a:p>
          <a:p>
            <a:pPr marL="0" indent="0">
              <a:buNone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40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BF07FA4-9678-BA37-FF49-9FC6AC83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93003"/>
            <a:ext cx="10905066" cy="5043593"/>
          </a:xfrm>
          <a:prstGeom prst="rect">
            <a:avLst/>
          </a:prstGeom>
          <a:ln>
            <a:noFill/>
          </a:ln>
        </p:spPr>
      </p:pic>
      <p:sp>
        <p:nvSpPr>
          <p:cNvPr id="55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97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EAE8B-5EF0-016C-9C69-1EB6F54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Conclusion</a:t>
            </a:r>
            <a:endParaRPr lang="en-US" dirty="0"/>
          </a:p>
        </p:txBody>
      </p:sp>
      <p:sp>
        <p:nvSpPr>
          <p:cNvPr id="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5C2-71C5-6D99-098A-F459E4188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The trend between daily maximum and minimum temperatures is ascending</a:t>
            </a:r>
          </a:p>
          <a:p>
            <a:r>
              <a:rPr lang="en-US" sz="2400" dirty="0">
                <a:cs typeface="Calibri" panose="020F0502020204030204"/>
              </a:rPr>
              <a:t>The </a:t>
            </a:r>
            <a:r>
              <a:rPr lang="en-US" sz="2400" dirty="0">
                <a:ea typeface="+mn-lt"/>
                <a:cs typeface="+mn-lt"/>
              </a:rPr>
              <a:t>correlation for average pressure and temperature is descending</a:t>
            </a:r>
          </a:p>
          <a:p>
            <a:r>
              <a:rPr lang="en-US" sz="2400" dirty="0">
                <a:ea typeface="+mn-lt"/>
                <a:cs typeface="+mn-lt"/>
              </a:rPr>
              <a:t>Most frequent events related to weather status are mostly sunny, partly cloudy, rain and thunderstorm-rain</a:t>
            </a:r>
          </a:p>
          <a:p>
            <a:r>
              <a:rPr lang="en-US" sz="2400" dirty="0">
                <a:ea typeface="+mn-lt"/>
                <a:cs typeface="+mn-lt"/>
              </a:rPr>
              <a:t>ARIMA model is more precise rather than other three functions using single feature</a:t>
            </a:r>
          </a:p>
          <a:p>
            <a:r>
              <a:rPr lang="en-US" sz="2400" dirty="0" err="1">
                <a:ea typeface="+mn-lt"/>
                <a:cs typeface="+mn-lt"/>
              </a:rPr>
              <a:t>LinearRegression</a:t>
            </a:r>
            <a:r>
              <a:rPr lang="en-US" sz="2400" dirty="0">
                <a:ea typeface="+mn-lt"/>
                <a:cs typeface="+mn-lt"/>
              </a:rPr>
              <a:t> model has the best results, because it is using multiple features</a:t>
            </a:r>
          </a:p>
          <a:p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6749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bokeh, white, texture, petal, ceiling, pattern, line ...">
            <a:extLst>
              <a:ext uri="{FF2B5EF4-FFF2-40B4-BE49-F238E27FC236}">
                <a16:creationId xmlns:a16="http://schemas.microsoft.com/office/drawing/2014/main" id="{7DCDE225-EE0D-F7E6-D22D-74A129C76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35" b="44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DA1BB-35DE-180B-C300-8E572330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0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FE7C-A7A5-46FF-2EEB-5EC426AA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Garamond"/>
              </a:rPr>
              <a:t>Data Cleaning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5AED43-D679-76B3-EC20-52A432078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Times New Roman"/>
                <a:cs typeface="Calibri"/>
              </a:rPr>
              <a:t>-Checking all null values</a:t>
            </a:r>
          </a:p>
          <a:p>
            <a:pPr marL="0" indent="0">
              <a:buNone/>
            </a:pPr>
            <a:r>
              <a:rPr lang="en-US" sz="2600" dirty="0">
                <a:latin typeface="Times New Roman"/>
                <a:cs typeface="Calibri"/>
              </a:rPr>
              <a:t>-Removing all of meaningless signs</a:t>
            </a:r>
          </a:p>
          <a:p>
            <a:pPr marL="0" indent="0">
              <a:buNone/>
            </a:pPr>
            <a:r>
              <a:rPr lang="en-US" sz="2600" dirty="0">
                <a:latin typeface="Times New Roman"/>
                <a:cs typeface="Calibri"/>
              </a:rPr>
              <a:t>-Filling null values by interpolation</a:t>
            </a:r>
          </a:p>
          <a:p>
            <a:pPr marL="0" indent="0">
              <a:buNone/>
            </a:pPr>
            <a:r>
              <a:rPr lang="en-US" sz="2600" dirty="0">
                <a:latin typeface="Times New Roman"/>
                <a:cs typeface="Calibri"/>
              </a:rPr>
              <a:t>-Filling the blanks of 'Events' column by</a:t>
            </a:r>
            <a:br>
              <a:rPr lang="en-US" sz="2600" dirty="0">
                <a:latin typeface="Times New Roman"/>
                <a:cs typeface="Calibri"/>
              </a:rPr>
            </a:br>
            <a:r>
              <a:rPr lang="en-US" sz="2600" dirty="0">
                <a:latin typeface="Times New Roman"/>
                <a:cs typeface="Calibri"/>
              </a:rPr>
              <a:t>  appropriate value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EC03423-3EB8-CFB6-DEC8-711A8BF02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41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7F15-2D62-00C3-9E5A-D81165FC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Initial CSV file and data frame</a:t>
            </a:r>
            <a:endParaRPr lang="en-US" b="1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2680-76B3-21F4-8DAF-C246369A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1319 rows and 21 columns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C062C18-251A-EF9B-D039-D6ECB45F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358718"/>
            <a:ext cx="11523133" cy="21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5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864D-6076-C933-9204-F83599A5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Steps of data cleaning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AF5A9-321D-BC25-5108-0994429B4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Checking the null values and meaningless signs</a:t>
            </a:r>
          </a:p>
          <a:p>
            <a:r>
              <a:rPr lang="en-US" dirty="0">
                <a:cs typeface="Calibri"/>
              </a:rPr>
              <a:t>Filling the null and meaningless values by interpolation</a:t>
            </a:r>
          </a:p>
          <a:p>
            <a:r>
              <a:rPr lang="en-US" dirty="0">
                <a:cs typeface="Calibri"/>
              </a:rPr>
              <a:t>Checking the blanks in the column of 'Events'</a:t>
            </a:r>
          </a:p>
          <a:p>
            <a:r>
              <a:rPr lang="en-US" dirty="0">
                <a:cs typeface="Calibri"/>
              </a:rPr>
              <a:t>Filling the blanks of this column by appropriate phrases</a:t>
            </a:r>
            <a:endParaRPr lang="en-US" dirty="0">
              <a:ea typeface="Calibri" panose="020F0502020204030204"/>
              <a:cs typeface="Calibri"/>
            </a:endParaRPr>
          </a:p>
          <a:p>
            <a:r>
              <a:rPr lang="en-US" dirty="0">
                <a:ea typeface="Calibri" panose="020F0502020204030204"/>
                <a:cs typeface="Calibri"/>
              </a:rPr>
              <a:t>Setting the date to time index for the data table</a:t>
            </a:r>
          </a:p>
          <a:p>
            <a:endParaRPr lang="en-US" dirty="0">
              <a:ea typeface="Calibri" panose="020F0502020204030204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/>
              </a:rPr>
              <a:t>So after cleaning and setting timestamp, the dataset has 20 columns.</a:t>
            </a:r>
          </a:p>
        </p:txBody>
      </p:sp>
    </p:spTree>
    <p:extLst>
      <p:ext uri="{BB962C8B-B14F-4D97-AF65-F5344CB8AC3E}">
        <p14:creationId xmlns:p14="http://schemas.microsoft.com/office/powerpoint/2010/main" val="190086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C2D30E6-E2D6-BE88-93B3-3B23D5074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143" r="1" b="1679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06E5AA6-20E2-351C-2B55-1270508D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ea typeface="Calibri Light"/>
                <a:cs typeface="Calibri Light"/>
              </a:rPr>
              <a:t>Data visualization and analysis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5FF6161E-1211-8A73-8BAB-53FF4B806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/>
          </a:p>
          <a:p>
            <a:endParaRPr lang="en-US" sz="2000" dirty="0">
              <a:ea typeface="Calibri"/>
              <a:cs typeface="Calibri"/>
            </a:endParaRPr>
          </a:p>
          <a:p>
            <a:r>
              <a:rPr lang="en-US" dirty="0">
                <a:latin typeface="Times New Roman"/>
                <a:ea typeface="Calibri"/>
                <a:cs typeface="Calibri"/>
              </a:rPr>
              <a:t>Some graphs for the data frame have been illustrated.</a:t>
            </a:r>
          </a:p>
          <a:p>
            <a:r>
              <a:rPr lang="en-US" dirty="0">
                <a:latin typeface="Times New Roman"/>
                <a:ea typeface="Calibri"/>
                <a:cs typeface="Calibri"/>
              </a:rPr>
              <a:t>Some statistical analysis have been performed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3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2132B98A-EE84-82DD-FBC5-3EAC1C3B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451174"/>
            <a:ext cx="11633199" cy="39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2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43CB1E8-7301-C29B-AD34-C4F5A38B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1389132"/>
            <a:ext cx="12022666" cy="407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15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809A7EA-E086-4CD9-A518-F4CC6862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-75809"/>
            <a:ext cx="10828866" cy="4139417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66D858E-4AF8-4940-DCD3-F2289855A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36009"/>
            <a:ext cx="4648200" cy="3038315"/>
          </a:xfrm>
          <a:prstGeom prst="rect">
            <a:avLst/>
          </a:prstGeom>
        </p:spPr>
      </p:pic>
      <p:pic>
        <p:nvPicPr>
          <p:cNvPr id="12" name="Picture 12" descr="Shape&#10;&#10;Description automatically generated">
            <a:extLst>
              <a:ext uri="{FF2B5EF4-FFF2-40B4-BE49-F238E27FC236}">
                <a16:creationId xmlns:a16="http://schemas.microsoft.com/office/drawing/2014/main" id="{BF51F7BC-CDD8-54FE-FF4D-A1D73B58A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4601926"/>
            <a:ext cx="2743200" cy="13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8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Prediction of average temperature and humidity of Austin/Texas weather based on time series analysis</vt:lpstr>
      <vt:lpstr>Abstract</vt:lpstr>
      <vt:lpstr>Data Cleaning</vt:lpstr>
      <vt:lpstr>Initial CSV file and data frame</vt:lpstr>
      <vt:lpstr>Steps of data cleaning</vt:lpstr>
      <vt:lpstr>Data visualization and analysis</vt:lpstr>
      <vt:lpstr>PowerPoint Presentation</vt:lpstr>
      <vt:lpstr>PowerPoint Presentation</vt:lpstr>
      <vt:lpstr>PowerPoint Presentation</vt:lpstr>
      <vt:lpstr>Graphs justification</vt:lpstr>
      <vt:lpstr>Machine Learning</vt:lpstr>
      <vt:lpstr>Smoothing the curves (Rolling):</vt:lpstr>
      <vt:lpstr>Models using single feature: Bayesian Information Criterion (BIC) is employed to observe the model performance </vt:lpstr>
      <vt:lpstr>PowerPoint Presentation</vt:lpstr>
      <vt:lpstr>MA model (Moving average):</vt:lpstr>
      <vt:lpstr>PowerPoint Presentation</vt:lpstr>
      <vt:lpstr>ARMA model:</vt:lpstr>
      <vt:lpstr>PowerPoint Presentation</vt:lpstr>
      <vt:lpstr>ARIMA:</vt:lpstr>
      <vt:lpstr>PowerPoint Presentation</vt:lpstr>
      <vt:lpstr>Modelling with multiple features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675</cp:revision>
  <dcterms:created xsi:type="dcterms:W3CDTF">2022-08-31T02:47:21Z</dcterms:created>
  <dcterms:modified xsi:type="dcterms:W3CDTF">2022-09-02T03:33:24Z</dcterms:modified>
</cp:coreProperties>
</file>